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7" r:id="rId8"/>
    <p:sldId id="263" r:id="rId9"/>
    <p:sldId id="264" r:id="rId10"/>
    <p:sldId id="265" r:id="rId11"/>
    <p:sldId id="266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1902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05481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66919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75838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91146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3963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39367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0168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2120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8826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791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953522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0200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98377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6218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324774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12248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7A71C3AC-6977-4D1E-85C6-CE7FEED19B3F}" type="datetimeFigureOut">
              <a:rPr lang="en-US" smtClean="0"/>
              <a:t>9/25/2020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F8EA95-3424-4C03-A8C2-2F60A8E1B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32062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professionaleducation.blood.ca/en/transfusion/bonnes-pratiques/pratiques-suivre-en-matiere-de-serologie/lutheran-system-anti-lua" TargetMode="External"/><Relationship Id="rId2" Type="http://schemas.openxmlformats.org/officeDocument/2006/relationships/hyperlink" Target="https://blood.ca/en/research/our-research-activities/our-team/clarke-gwen-0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LUTHERAN BLOOD GROUP SYSTEM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89837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Lutheran blood group system is a classification of human blood based on the presence of substances called Lutheran antigens on the surfaces of the erythrocyte or the red blood cells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Lutheran antigens are 19 in number, and they all arise from variations in a gene known as a basal cell adhesion molecule (BCAM). </a:t>
            </a:r>
            <a:endParaRPr lang="en-US" dirty="0" smtClean="0"/>
          </a:p>
          <a:p>
            <a:r>
              <a:rPr lang="en-US" dirty="0" smtClean="0"/>
              <a:t>Lutheran </a:t>
            </a:r>
            <a:r>
              <a:rPr lang="en-US" dirty="0"/>
              <a:t>blood system is based on the expression of 2 co-dominant alleles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alleles are designated as 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baseline="30000" dirty="0"/>
              <a:t> </a:t>
            </a:r>
            <a:r>
              <a:rPr lang="en-US" dirty="0"/>
              <a:t>and </a:t>
            </a:r>
            <a:r>
              <a:rPr lang="en-US" dirty="0"/>
              <a:t>Lu</a:t>
            </a:r>
            <a:r>
              <a:rPr lang="en-US" baseline="30000" dirty="0"/>
              <a:t>b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35279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The </a:t>
            </a:r>
            <a:r>
              <a:rPr lang="en-US" dirty="0"/>
              <a:t>Auberger</a:t>
            </a:r>
            <a:r>
              <a:rPr lang="en-US" dirty="0"/>
              <a:t> antigens designated as </a:t>
            </a:r>
            <a:r>
              <a:rPr lang="en-US" dirty="0"/>
              <a:t>Au</a:t>
            </a:r>
            <a:r>
              <a:rPr lang="en-US" baseline="30000" dirty="0"/>
              <a:t>a</a:t>
            </a:r>
            <a:r>
              <a:rPr lang="en-US" baseline="30000" dirty="0"/>
              <a:t> </a:t>
            </a:r>
            <a:r>
              <a:rPr lang="en-US" dirty="0"/>
              <a:t>and </a:t>
            </a:r>
            <a:r>
              <a:rPr lang="en-US" dirty="0"/>
              <a:t>Au</a:t>
            </a:r>
            <a:r>
              <a:rPr lang="en-US" baseline="30000" dirty="0"/>
              <a:t>b</a:t>
            </a:r>
            <a:r>
              <a:rPr lang="en-US" dirty="0"/>
              <a:t> were once thought to constitute a distinct blood group thou; later on, they were found to be Lutheran antigens arising from variation in the BCAM gene.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Lu (</a:t>
            </a:r>
            <a:r>
              <a:rPr lang="en-US" dirty="0"/>
              <a:t>a+b</a:t>
            </a:r>
            <a:r>
              <a:rPr lang="en-US" dirty="0"/>
              <a:t>−) phenotype and the Lu(</a:t>
            </a:r>
            <a:r>
              <a:rPr lang="en-US" dirty="0"/>
              <a:t>a+b</a:t>
            </a:r>
            <a:r>
              <a:rPr lang="en-US" dirty="0"/>
              <a:t>+)  phenotype are found at numerous frequencies within populations.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Lu (a−b+) phenotype is commonly present in all the populations, while the Lu (a−b−) phenotype is not common at all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Although present in the fetus, 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baseline="30000" dirty="0"/>
              <a:t> </a:t>
            </a:r>
            <a:r>
              <a:rPr lang="en-US" dirty="0"/>
              <a:t>allele rarely causes </a:t>
            </a:r>
            <a:r>
              <a:rPr lang="en-US" dirty="0"/>
              <a:t>erythroblastosis</a:t>
            </a:r>
            <a:r>
              <a:rPr lang="en-US" dirty="0"/>
              <a:t> </a:t>
            </a:r>
            <a:r>
              <a:rPr lang="en-US" dirty="0"/>
              <a:t>fetalis</a:t>
            </a:r>
            <a:r>
              <a:rPr lang="en-US" dirty="0"/>
              <a:t>, known as the blood transfusion reactions (</a:t>
            </a:r>
            <a:r>
              <a:rPr lang="en-US" dirty="0"/>
              <a:t>Owaidah</a:t>
            </a:r>
            <a:r>
              <a:rPr lang="en-US" dirty="0"/>
              <a:t> et al. 2020).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37040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PATTERN OF INHERITANCE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The true </a:t>
            </a:r>
            <a:r>
              <a:rPr lang="en-US" dirty="0"/>
              <a:t>Lu</a:t>
            </a:r>
            <a:r>
              <a:rPr lang="en-US" baseline="-25000" dirty="0"/>
              <a:t>null</a:t>
            </a:r>
            <a:r>
              <a:rPr lang="en-US" baseline="-25000" dirty="0"/>
              <a:t> </a:t>
            </a:r>
            <a:r>
              <a:rPr lang="en-US" dirty="0"/>
              <a:t>phenotype is very rare, and its mode of inheritance is recessive. </a:t>
            </a:r>
            <a:endParaRPr lang="en-US" dirty="0" smtClean="0"/>
          </a:p>
          <a:p>
            <a:r>
              <a:rPr lang="en-US" dirty="0" smtClean="0"/>
              <a:t>There </a:t>
            </a:r>
            <a:r>
              <a:rPr lang="en-US" dirty="0"/>
              <a:t>are no antigens of the Lutheran blood group system that can be detected on red cells. </a:t>
            </a:r>
            <a:endParaRPr lang="en-US" dirty="0" smtClean="0"/>
          </a:p>
          <a:p>
            <a:r>
              <a:rPr lang="en-US" dirty="0" smtClean="0"/>
              <a:t>People </a:t>
            </a:r>
            <a:r>
              <a:rPr lang="en-US" dirty="0"/>
              <a:t>with </a:t>
            </a:r>
            <a:r>
              <a:rPr lang="en-US" dirty="0"/>
              <a:t>Lu</a:t>
            </a:r>
            <a:r>
              <a:rPr lang="en-US" baseline="-25000" dirty="0"/>
              <a:t>null</a:t>
            </a:r>
            <a:r>
              <a:rPr lang="en-US" baseline="-25000" dirty="0"/>
              <a:t> </a:t>
            </a:r>
            <a:r>
              <a:rPr lang="en-US" dirty="0"/>
              <a:t>have the capability of making anti-Lu3</a:t>
            </a:r>
            <a:r>
              <a:rPr lang="en-US" baseline="-25000" dirty="0"/>
              <a:t> </a:t>
            </a:r>
            <a:r>
              <a:rPr lang="en-US" dirty="0"/>
              <a:t>antibody. This antibody reacts with all the red cells except the ones with the </a:t>
            </a:r>
            <a:r>
              <a:rPr lang="en-US" dirty="0"/>
              <a:t>Lu</a:t>
            </a:r>
            <a:r>
              <a:rPr lang="en-US" baseline="-25000" dirty="0"/>
              <a:t>null</a:t>
            </a:r>
            <a:r>
              <a:rPr lang="en-US" baseline="-25000" dirty="0"/>
              <a:t> </a:t>
            </a:r>
            <a:r>
              <a:rPr lang="en-US" dirty="0"/>
              <a:t>phenotype.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Lu</a:t>
            </a:r>
            <a:r>
              <a:rPr lang="en-US" baseline="-25000" dirty="0"/>
              <a:t>null</a:t>
            </a:r>
            <a:r>
              <a:rPr lang="en-US" baseline="-25000" dirty="0"/>
              <a:t> </a:t>
            </a:r>
            <a:r>
              <a:rPr lang="en-US" dirty="0"/>
              <a:t>molecular background has been identified in s individuals. </a:t>
            </a:r>
            <a:endParaRPr lang="en-US" dirty="0" smtClean="0"/>
          </a:p>
          <a:p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6402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These individuals are either doubly heterozygous or homozygous for large deletions or inactivating mutations in the basal cell adhesion molecule (BCAM</a:t>
            </a:r>
            <a:endParaRPr lang="en-US" dirty="0" smtClean="0"/>
          </a:p>
          <a:p>
            <a:r>
              <a:rPr lang="en-US" dirty="0" smtClean="0"/>
              <a:t>ln</a:t>
            </a:r>
            <a:r>
              <a:rPr lang="en-US" dirty="0" smtClean="0"/>
              <a:t> </a:t>
            </a:r>
            <a:r>
              <a:rPr lang="en-US" dirty="0"/>
              <a:t>(Lu), is the name of the rare dominant suppressor of the Lutheran blood system antigens.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name has also been used to describe the phenotype. Red cells of many people with </a:t>
            </a:r>
            <a:r>
              <a:rPr lang="en-US" dirty="0"/>
              <a:t>ln</a:t>
            </a:r>
            <a:r>
              <a:rPr lang="en-US" dirty="0"/>
              <a:t>(Lu) phenotype appears to be </a:t>
            </a:r>
            <a:r>
              <a:rPr lang="en-US" dirty="0"/>
              <a:t>Lu</a:t>
            </a:r>
            <a:r>
              <a:rPr lang="en-US" baseline="-25000" dirty="0"/>
              <a:t>null</a:t>
            </a:r>
            <a:r>
              <a:rPr lang="en-US" baseline="-25000" dirty="0"/>
              <a:t> </a:t>
            </a:r>
            <a:r>
              <a:rPr lang="en-US" dirty="0"/>
              <a:t>when agglutination tests are carried out. </a:t>
            </a:r>
            <a:endParaRPr lang="en-US" dirty="0" smtClean="0"/>
          </a:p>
          <a:p>
            <a:r>
              <a:rPr lang="en-US" dirty="0" smtClean="0"/>
              <a:t>However</a:t>
            </a:r>
            <a:r>
              <a:rPr lang="en-US" dirty="0"/>
              <a:t>, it binds selected Lutheran antibodies as determined by extra profound techniques. </a:t>
            </a:r>
            <a:endParaRPr lang="en-US" dirty="0" smtClean="0"/>
          </a:p>
          <a:p>
            <a:r>
              <a:rPr lang="en-US" dirty="0" smtClean="0"/>
              <a:t>Also</a:t>
            </a:r>
            <a:r>
              <a:rPr lang="en-US" dirty="0"/>
              <a:t>, </a:t>
            </a:r>
            <a:r>
              <a:rPr lang="en-US" dirty="0"/>
              <a:t>ln</a:t>
            </a:r>
            <a:r>
              <a:rPr lang="en-US" dirty="0"/>
              <a:t>(Lu) phenotype is described by weakened expression of red cell antigens, which belongs to various blood group </a:t>
            </a:r>
            <a:r>
              <a:rPr lang="en-US" dirty="0" smtClean="0"/>
              <a:t>systems, </a:t>
            </a:r>
            <a:r>
              <a:rPr lang="en-US" dirty="0"/>
              <a:t>though the general effect is less than that of Lutheran’s antigens. </a:t>
            </a:r>
            <a:endParaRPr lang="en-US" dirty="0" smtClean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3636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Individuals who have the </a:t>
            </a:r>
            <a:r>
              <a:rPr lang="en-US" dirty="0" smtClean="0"/>
              <a:t>ln</a:t>
            </a:r>
            <a:r>
              <a:rPr lang="en-US" dirty="0" smtClean="0"/>
              <a:t>(Lu) gene are regarded as healthy since they don’t get anemia or </a:t>
            </a:r>
            <a:r>
              <a:rPr lang="en-US" dirty="0" smtClean="0"/>
              <a:t>reticulocytosis</a:t>
            </a:r>
            <a:r>
              <a:rPr lang="en-US" dirty="0" smtClean="0"/>
              <a:t>. (Daniel, 2019)</a:t>
            </a:r>
          </a:p>
          <a:p>
            <a:r>
              <a:rPr lang="en-US" dirty="0" smtClean="0"/>
              <a:t>ln</a:t>
            </a:r>
            <a:r>
              <a:rPr lang="en-US" dirty="0" smtClean="0"/>
              <a:t>(Lu</a:t>
            </a:r>
            <a:r>
              <a:rPr lang="en-US" dirty="0"/>
              <a:t>) comes from </a:t>
            </a:r>
            <a:r>
              <a:rPr lang="en-US" dirty="0"/>
              <a:t>heterozygosity</a:t>
            </a:r>
            <a:r>
              <a:rPr lang="en-US" dirty="0"/>
              <a:t> for a range of mutations in KLF1, which happens in the existence of a normal KLF1 allele. </a:t>
            </a:r>
            <a:endParaRPr lang="en-US" dirty="0" smtClean="0"/>
          </a:p>
          <a:p>
            <a:r>
              <a:rPr lang="en-US" dirty="0" smtClean="0"/>
              <a:t>KLF1 </a:t>
            </a:r>
            <a:r>
              <a:rPr lang="en-US" dirty="0"/>
              <a:t>encodes the </a:t>
            </a:r>
            <a:r>
              <a:rPr lang="en-US" dirty="0"/>
              <a:t>erythroid</a:t>
            </a:r>
            <a:r>
              <a:rPr lang="en-US" dirty="0"/>
              <a:t> </a:t>
            </a:r>
            <a:r>
              <a:rPr lang="en-US" dirty="0"/>
              <a:t>Kruppel</a:t>
            </a:r>
            <a:r>
              <a:rPr lang="en-US" dirty="0"/>
              <a:t>-like factor (EKLF1), which is the transmission factor, and it’s essential for the terminal differentiation of </a:t>
            </a:r>
            <a:r>
              <a:rPr lang="en-US" dirty="0"/>
              <a:t>erythroid</a:t>
            </a:r>
            <a:r>
              <a:rPr lang="en-US" dirty="0"/>
              <a:t> cells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3174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CONT...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 </a:t>
            </a:r>
            <a:r>
              <a:rPr lang="en-US" dirty="0" smtClean="0"/>
              <a:t>Moreover, a new phenotype identical to </a:t>
            </a:r>
            <a:r>
              <a:rPr lang="en-US" dirty="0" smtClean="0"/>
              <a:t>ln</a:t>
            </a:r>
            <a:r>
              <a:rPr lang="en-US" dirty="0" smtClean="0"/>
              <a:t>(Lu) originated from one big family Australian family though the mode of inheritance proposed the existence of a recessive X-borne inhibitor gene.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propositus</a:t>
            </a:r>
            <a:r>
              <a:rPr lang="en-US" dirty="0"/>
              <a:t> is said to have had a 1240T&gt;C mutation in the gene for the GATA-1 (</a:t>
            </a:r>
            <a:r>
              <a:rPr lang="en-US" dirty="0"/>
              <a:t>erythroid</a:t>
            </a:r>
            <a:r>
              <a:rPr lang="en-US" dirty="0"/>
              <a:t> transcription factor), thus leading to the conversion of TGA (terminal codon) to CGA (arginine codon</a:t>
            </a:r>
            <a:r>
              <a:rPr lang="en-US" dirty="0" smtClean="0"/>
              <a:t>).</a:t>
            </a:r>
          </a:p>
          <a:p>
            <a:r>
              <a:rPr lang="en-US" dirty="0" smtClean="0"/>
              <a:t> </a:t>
            </a:r>
            <a:r>
              <a:rPr lang="en-US" dirty="0"/>
              <a:t>This conversion, in turn, predicts a GATA1 protein with forty-one extraneous amino acids at the carboxyl terminus.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96101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SIGNIFICANCE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Anti-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dirty="0"/>
              <a:t>, as well as anti-</a:t>
            </a:r>
            <a:r>
              <a:rPr lang="en-US" dirty="0"/>
              <a:t>Lu</a:t>
            </a:r>
            <a:r>
              <a:rPr lang="en-US" baseline="30000" dirty="0"/>
              <a:t>b</a:t>
            </a:r>
            <a:r>
              <a:rPr lang="en-US" baseline="30000" dirty="0"/>
              <a:t>, </a:t>
            </a:r>
            <a:r>
              <a:rPr lang="en-US" dirty="0"/>
              <a:t>tend to be </a:t>
            </a:r>
            <a:r>
              <a:rPr lang="en-US" dirty="0"/>
              <a:t>IgG</a:t>
            </a:r>
            <a:r>
              <a:rPr lang="en-US" dirty="0"/>
              <a:t> and </a:t>
            </a:r>
            <a:r>
              <a:rPr lang="en-US" dirty="0"/>
              <a:t>IgM</a:t>
            </a:r>
            <a:r>
              <a:rPr lang="en-US" dirty="0"/>
              <a:t>, whereby anti-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baseline="30000" dirty="0"/>
              <a:t> </a:t>
            </a:r>
            <a:r>
              <a:rPr lang="en-US" dirty="0"/>
              <a:t>often being </a:t>
            </a:r>
            <a:r>
              <a:rPr lang="en-US" dirty="0"/>
              <a:t>IgM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other specificities tend to found only as </a:t>
            </a:r>
            <a:r>
              <a:rPr lang="en-US" dirty="0"/>
              <a:t>IgG</a:t>
            </a:r>
            <a:r>
              <a:rPr lang="en-US" dirty="0"/>
              <a:t> except for anti-Lu21, which may, in turn, contain an </a:t>
            </a:r>
            <a:r>
              <a:rPr lang="en-US" dirty="0"/>
              <a:t>IgM</a:t>
            </a:r>
            <a:r>
              <a:rPr lang="en-US" dirty="0"/>
              <a:t> element</a:t>
            </a:r>
            <a:r>
              <a:rPr lang="en-US" dirty="0" smtClean="0"/>
              <a:t>.</a:t>
            </a:r>
          </a:p>
          <a:p>
            <a:r>
              <a:rPr lang="en-US" dirty="0"/>
              <a:t>With occasional exceptions and mostly where information is presented, antibodies of the Lutheran blood group system causes neither HDFN (</a:t>
            </a:r>
            <a:r>
              <a:rPr lang="en-US" dirty="0"/>
              <a:t>haemolytic</a:t>
            </a:r>
            <a:r>
              <a:rPr lang="en-US" dirty="0"/>
              <a:t> disease of the fetus and newborn) nor HTR (</a:t>
            </a:r>
            <a:r>
              <a:rPr lang="en-US" dirty="0"/>
              <a:t>haemolytic</a:t>
            </a:r>
            <a:r>
              <a:rPr lang="en-US" dirty="0"/>
              <a:t> transfusion reaction). 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4316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</a:t>
            </a:r>
            <a:r>
              <a:rPr lang="en-US" dirty="0"/>
              <a:t>symptoms are reported to be not severe(mild) even where there is a report of HDFN or HTR. </a:t>
            </a:r>
            <a:endParaRPr lang="en-US" dirty="0" smtClean="0"/>
          </a:p>
          <a:p>
            <a:r>
              <a:rPr lang="en-US" dirty="0" smtClean="0"/>
              <a:t>In </a:t>
            </a:r>
            <a:r>
              <a:rPr lang="en-US" dirty="0"/>
              <a:t>cases of HDFN, it can be explained by the fact that antigens of the Lutheran blood system are expressed weakly only on red cord cells. </a:t>
            </a:r>
            <a:endParaRPr lang="en-US" dirty="0" smtClean="0"/>
          </a:p>
          <a:p>
            <a:r>
              <a:rPr lang="en-US" dirty="0" smtClean="0"/>
              <a:t>Moreover</a:t>
            </a:r>
            <a:r>
              <a:rPr lang="en-US" dirty="0"/>
              <a:t>, maternal Lutheran antibodies are adsorbed onto Lutheran carrier molecules of the fetus, whereby they are expressed in preference to the fetal red cells, specifically on the distal side.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1988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During a blood transfusion, ant-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baseline="30000" dirty="0"/>
              <a:t> </a:t>
            </a:r>
            <a:r>
              <a:rPr lang="en-US" dirty="0"/>
              <a:t>is seldom clinically important to many patients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There are always no conditions for the selection of 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dirty="0"/>
              <a:t>-negative donor RBC (Red blood cells) when ant-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baseline="30000" dirty="0"/>
              <a:t> </a:t>
            </a:r>
            <a:r>
              <a:rPr lang="en-US" dirty="0"/>
              <a:t>is found in a patient’s pre-transfusion blood sample. </a:t>
            </a:r>
            <a:endParaRPr lang="en-US" dirty="0" smtClean="0"/>
          </a:p>
          <a:p>
            <a:r>
              <a:rPr lang="en-US" dirty="0" smtClean="0"/>
              <a:t>Ninety-two </a:t>
            </a:r>
            <a:r>
              <a:rPr lang="en-US" dirty="0"/>
              <a:t>percent of donor units are 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dirty="0"/>
              <a:t>-negative. For historical and current Anti-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dirty="0"/>
              <a:t>, RBC units which are </a:t>
            </a:r>
            <a:r>
              <a:rPr lang="en-US" dirty="0"/>
              <a:t>crossmatching</a:t>
            </a:r>
            <a:r>
              <a:rPr lang="en-US" dirty="0"/>
              <a:t> compatible at the temperature of 37°C in the IAT phase should be selected for blood </a:t>
            </a:r>
            <a:r>
              <a:rPr lang="en-US" dirty="0" smtClean="0"/>
              <a:t>transfusion. </a:t>
            </a:r>
            <a:r>
              <a:rPr lang="en-US" dirty="0"/>
              <a:t>(</a:t>
            </a:r>
            <a:r>
              <a:rPr lang="en-US" dirty="0"/>
              <a:t>Meunier</a:t>
            </a:r>
            <a:r>
              <a:rPr lang="en-US" dirty="0"/>
              <a:t> et al., 2019)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469839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RESULTS INTERPRETATION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For sickle cell illness patients with no antibodies, it is recommended that blood transfusion should be of Rh- and </a:t>
            </a:r>
            <a:r>
              <a:rPr lang="en-US" dirty="0"/>
              <a:t>Kell</a:t>
            </a:r>
            <a:r>
              <a:rPr lang="en-US" dirty="0"/>
              <a:t>- matched units. </a:t>
            </a:r>
            <a:endParaRPr lang="en-US" dirty="0" smtClean="0"/>
          </a:p>
          <a:p>
            <a:r>
              <a:rPr lang="en-US" dirty="0" smtClean="0"/>
              <a:t>For </a:t>
            </a:r>
            <a:r>
              <a:rPr lang="en-US" dirty="0"/>
              <a:t>the patients who have one or more antibodies, whether current or historical, complete donor genotype or rather phenotype matching is usually recommended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This matching typically comprises of Rh, Duffy, </a:t>
            </a:r>
            <a:r>
              <a:rPr lang="en-US" dirty="0"/>
              <a:t>Kell</a:t>
            </a:r>
            <a:r>
              <a:rPr lang="en-US" dirty="0"/>
              <a:t>, and Kidd blood group systems together with the S/s antigens.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a sickle cell patient develops anti-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dirty="0"/>
              <a:t>, </a:t>
            </a:r>
            <a:r>
              <a:rPr lang="en-US" dirty="0"/>
              <a:t>Lu</a:t>
            </a:r>
            <a:r>
              <a:rPr lang="en-US" baseline="30000" dirty="0"/>
              <a:t>a</a:t>
            </a:r>
            <a:r>
              <a:rPr lang="en-US" baseline="30000" dirty="0"/>
              <a:t> </a:t>
            </a:r>
            <a:r>
              <a:rPr lang="en-US" dirty="0"/>
              <a:t>negative units should be provided together with corresponding for the full phenotype. (</a:t>
            </a:r>
            <a:r>
              <a:rPr lang="en-US" dirty="0"/>
              <a:t>Meunier</a:t>
            </a:r>
            <a:r>
              <a:rPr lang="en-US" dirty="0"/>
              <a:t> et al., 2019)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8451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8738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7324" y="2481574"/>
            <a:ext cx="11977352" cy="3764677"/>
          </a:xfrm>
        </p:spPr>
        <p:txBody>
          <a:bodyPr>
            <a:normAutofit fontScale="92500" lnSpcReduction="20000"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Daniels, G. (2019). An update on the Lutheran blood group system. </a:t>
            </a:r>
            <a:r>
              <a:rPr lang="en-US" i="1" dirty="0"/>
              <a:t>Immunohematology</a:t>
            </a:r>
            <a:r>
              <a:rPr lang="en-US" dirty="0"/>
              <a:t>, </a:t>
            </a:r>
            <a:r>
              <a:rPr lang="en-US" i="1" dirty="0"/>
              <a:t>35</a:t>
            </a:r>
            <a:r>
              <a:rPr lang="en-US" dirty="0"/>
              <a:t>(1), 23-24.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Meunier</a:t>
            </a:r>
            <a:r>
              <a:rPr lang="en-US" dirty="0"/>
              <a:t>, MD; Sophia </a:t>
            </a:r>
            <a:r>
              <a:rPr lang="en-US" dirty="0"/>
              <a:t>Peng</a:t>
            </a:r>
            <a:r>
              <a:rPr lang="en-US" dirty="0"/>
              <a:t>, MD; and </a:t>
            </a:r>
            <a:r>
              <a:rPr lang="en-US" dirty="0">
                <a:hlinkClick r:id="rId2"/>
              </a:rPr>
              <a:t>Gwen Clarke</a:t>
            </a:r>
            <a:r>
              <a:rPr lang="en-US" dirty="0"/>
              <a:t>, MD, FRCPC. (, 2019). Lutheran system: Anti –</a:t>
            </a:r>
            <a:r>
              <a:rPr lang="en-US" dirty="0"/>
              <a:t>Lua</a:t>
            </a:r>
            <a:r>
              <a:rPr lang="en-US" dirty="0"/>
              <a:t>. Accessed online on 9/25/2020. </a:t>
            </a:r>
            <a:r>
              <a:rPr lang="en-US" u="sng" dirty="0">
                <a:hlinkClick r:id="rId3"/>
              </a:rPr>
              <a:t>https://professionaleducation.blood.ca/en/transfusion/bonnes-pratiques/pratiques-suivre-en-matiere-de-serologie/lutheran-system-anti-lua</a:t>
            </a: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Owaidah</a:t>
            </a:r>
            <a:r>
              <a:rPr lang="en-US" dirty="0"/>
              <a:t>, A. Y., </a:t>
            </a:r>
            <a:r>
              <a:rPr lang="en-US" dirty="0"/>
              <a:t>Naffaa</a:t>
            </a:r>
            <a:r>
              <a:rPr lang="en-US" dirty="0"/>
              <a:t>, N. M., </a:t>
            </a:r>
            <a:r>
              <a:rPr lang="en-US" dirty="0"/>
              <a:t>Alumran</a:t>
            </a:r>
            <a:r>
              <a:rPr lang="en-US" dirty="0"/>
              <a:t>, A., &amp; </a:t>
            </a:r>
            <a:r>
              <a:rPr lang="en-US" dirty="0"/>
              <a:t>Alzahrani</a:t>
            </a:r>
            <a:r>
              <a:rPr lang="en-US" dirty="0"/>
              <a:t>, F. (2020). Phenotype Frequencies of Major Blood Group Systems (Rh, </a:t>
            </a:r>
            <a:r>
              <a:rPr lang="en-US" dirty="0"/>
              <a:t>Kell</a:t>
            </a:r>
            <a:r>
              <a:rPr lang="en-US" dirty="0"/>
              <a:t>, Kidd, Duffy, MNS, P, Lewis, and Lutheran) Among Blood Donors in the Eastern Region of Saudi Arabia. </a:t>
            </a:r>
            <a:r>
              <a:rPr lang="en-US" i="1" dirty="0"/>
              <a:t>Journal of Blood Medicine</a:t>
            </a:r>
            <a:r>
              <a:rPr lang="en-US" dirty="0"/>
              <a:t>, </a:t>
            </a:r>
            <a:r>
              <a:rPr lang="en-US" i="1" dirty="0"/>
              <a:t>11</a:t>
            </a:r>
            <a:r>
              <a:rPr lang="en-US" dirty="0"/>
              <a:t>, 59.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Owaidah</a:t>
            </a:r>
            <a:r>
              <a:rPr lang="en-US" dirty="0"/>
              <a:t>, A. Y., </a:t>
            </a:r>
            <a:r>
              <a:rPr lang="en-US" dirty="0"/>
              <a:t>Naffaa</a:t>
            </a:r>
            <a:r>
              <a:rPr lang="en-US" dirty="0"/>
              <a:t>, N. M., </a:t>
            </a:r>
            <a:r>
              <a:rPr lang="en-US" dirty="0"/>
              <a:t>Alumran</a:t>
            </a:r>
            <a:r>
              <a:rPr lang="en-US" dirty="0"/>
              <a:t>, A., &amp; </a:t>
            </a:r>
            <a:r>
              <a:rPr lang="en-US" dirty="0"/>
              <a:t>Alzahrani</a:t>
            </a:r>
            <a:r>
              <a:rPr lang="en-US" dirty="0"/>
              <a:t>, F. (2020). Phenotype Frequencies of Major Blood Group Systems (Rh, </a:t>
            </a:r>
            <a:r>
              <a:rPr lang="en-US" dirty="0"/>
              <a:t>Kell</a:t>
            </a:r>
            <a:r>
              <a:rPr lang="en-US" dirty="0"/>
              <a:t>, Kidd, Duffy, MNS, P, Lewis, and Lutheran) Among Blood Donors in the Eastern Region of Saudi Arabia. </a:t>
            </a:r>
            <a:r>
              <a:rPr lang="en-US" i="1" dirty="0"/>
              <a:t>Journal of Blood Medicine</a:t>
            </a:r>
            <a:r>
              <a:rPr lang="en-US" dirty="0"/>
              <a:t>, </a:t>
            </a:r>
            <a:r>
              <a:rPr lang="en-US" i="1" dirty="0"/>
              <a:t>11</a:t>
            </a:r>
            <a:r>
              <a:rPr lang="en-US" dirty="0"/>
              <a:t>, 59.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012469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18</TotalTime>
  <Words>894</Words>
  <Application>Microsoft Office PowerPoint</Application>
  <PresentationFormat>Widescreen</PresentationFormat>
  <Paragraphs>52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Century Gothic</vt:lpstr>
      <vt:lpstr>Wingdings 3</vt:lpstr>
      <vt:lpstr>Ion</vt:lpstr>
      <vt:lpstr>THE LUTHERAN BLOOD GROUP SYSTEM </vt:lpstr>
      <vt:lpstr>INTRODUCTION</vt:lpstr>
      <vt:lpstr>CONT…</vt:lpstr>
      <vt:lpstr>PATTERN OF INHERITANCE </vt:lpstr>
      <vt:lpstr>CONT…</vt:lpstr>
      <vt:lpstr>CONT…</vt:lpstr>
      <vt:lpstr>CONT...</vt:lpstr>
      <vt:lpstr>CLINICAL SIGNIFICANCE </vt:lpstr>
      <vt:lpstr>CONT…</vt:lpstr>
      <vt:lpstr>TESTING</vt:lpstr>
      <vt:lpstr>RESULTS INTERPRETATION</vt:lpstr>
      <vt:lpstr>REFERENCE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LUTHERAN BLOOD GROUP SYSTEM</dc:title>
  <dc:creator>USER</dc:creator>
  <cp:lastModifiedBy>USER</cp:lastModifiedBy>
  <cp:revision>6</cp:revision>
  <dcterms:created xsi:type="dcterms:W3CDTF">2020-09-25T18:41:57Z</dcterms:created>
  <dcterms:modified xsi:type="dcterms:W3CDTF">2020-09-25T19:00:44Z</dcterms:modified>
</cp:coreProperties>
</file>